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6"/>
  </p:notesMasterIdLst>
  <p:sldIdLst>
    <p:sldId id="256" r:id="rId2"/>
    <p:sldId id="257" r:id="rId3"/>
    <p:sldId id="281" r:id="rId4"/>
    <p:sldId id="282" r:id="rId5"/>
    <p:sldId id="286" r:id="rId6"/>
    <p:sldId id="259" r:id="rId7"/>
    <p:sldId id="275" r:id="rId8"/>
    <p:sldId id="283" r:id="rId9"/>
    <p:sldId id="285" r:id="rId10"/>
    <p:sldId id="289" r:id="rId11"/>
    <p:sldId id="290" r:id="rId12"/>
    <p:sldId id="295" r:id="rId13"/>
    <p:sldId id="258" r:id="rId14"/>
    <p:sldId id="262" r:id="rId15"/>
    <p:sldId id="264" r:id="rId16"/>
    <p:sldId id="260" r:id="rId17"/>
    <p:sldId id="261" r:id="rId18"/>
    <p:sldId id="263" r:id="rId19"/>
    <p:sldId id="265" r:id="rId20"/>
    <p:sldId id="266" r:id="rId21"/>
    <p:sldId id="267" r:id="rId22"/>
    <p:sldId id="268" r:id="rId23"/>
    <p:sldId id="269" r:id="rId24"/>
    <p:sldId id="299" r:id="rId25"/>
    <p:sldId id="270" r:id="rId26"/>
    <p:sldId id="271" r:id="rId27"/>
    <p:sldId id="272" r:id="rId28"/>
    <p:sldId id="284" r:id="rId29"/>
    <p:sldId id="273" r:id="rId30"/>
    <p:sldId id="274" r:id="rId31"/>
    <p:sldId id="276" r:id="rId32"/>
    <p:sldId id="277" r:id="rId33"/>
    <p:sldId id="278" r:id="rId34"/>
    <p:sldId id="279" r:id="rId35"/>
    <p:sldId id="280" r:id="rId36"/>
    <p:sldId id="292" r:id="rId37"/>
    <p:sldId id="291" r:id="rId38"/>
    <p:sldId id="294" r:id="rId39"/>
    <p:sldId id="287" r:id="rId40"/>
    <p:sldId id="293" r:id="rId41"/>
    <p:sldId id="296" r:id="rId42"/>
    <p:sldId id="297" r:id="rId43"/>
    <p:sldId id="300" r:id="rId44"/>
    <p:sldId id="301" r:id="rId45"/>
    <p:sldId id="309" r:id="rId46"/>
    <p:sldId id="311" r:id="rId47"/>
    <p:sldId id="312" r:id="rId48"/>
    <p:sldId id="313" r:id="rId49"/>
    <p:sldId id="310" r:id="rId50"/>
    <p:sldId id="315" r:id="rId51"/>
    <p:sldId id="314" r:id="rId52"/>
    <p:sldId id="316" r:id="rId53"/>
    <p:sldId id="317" r:id="rId54"/>
    <p:sldId id="318" r:id="rId55"/>
    <p:sldId id="319" r:id="rId56"/>
    <p:sldId id="298" r:id="rId57"/>
    <p:sldId id="288" r:id="rId58"/>
    <p:sldId id="302" r:id="rId59"/>
    <p:sldId id="303" r:id="rId60"/>
    <p:sldId id="304" r:id="rId61"/>
    <p:sldId id="305" r:id="rId62"/>
    <p:sldId id="306" r:id="rId63"/>
    <p:sldId id="307" r:id="rId64"/>
    <p:sldId id="308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6" r:id="rId81"/>
    <p:sldId id="335" r:id="rId82"/>
    <p:sldId id="337" r:id="rId83"/>
    <p:sldId id="338" r:id="rId84"/>
    <p:sldId id="339" r:id="rId8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58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01D24-9EB9-4DC4-9124-344E256DB45A}" type="datetimeFigureOut">
              <a:rPr lang="en-US" smtClean="0"/>
              <a:t>9/15/2018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DBF00-E6F4-43FB-94C5-40A55D9C1F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3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1DBF00-E6F4-43FB-94C5-40A55D9C1F1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42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7EA3ACC7-87B8-42C2-BDC4-30832FFEBE86}" type="datetime1">
              <a:rPr lang="en-US" smtClean="0"/>
              <a:t>9/15/2018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08C37-938E-4B5B-B00F-FE587CC9B554}" type="datetime1">
              <a:rPr lang="en-US" smtClean="0"/>
              <a:t>9/15/2018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3B5B-D0BF-47B8-8C8D-E8EDF7CB410C}" type="datetime1">
              <a:rPr lang="en-US" smtClean="0"/>
              <a:t>9/15/2018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217DD-1976-4CBD-BDCF-8D08E61B4F16}" type="datetime1">
              <a:rPr lang="en-US" smtClean="0"/>
              <a:t>9/15/2018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D974A-4A7B-4E4E-AFB2-0C6AA57FAB7D}" type="datetime1">
              <a:rPr lang="en-US" smtClean="0"/>
              <a:t>9/15/2018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EF43D-6B40-448F-83CF-33B845AC64EC}" type="datetime1">
              <a:rPr lang="en-US" smtClean="0"/>
              <a:t>9/15/2018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94C3-3974-4700-BE91-B603172B4757}" type="datetime1">
              <a:rPr lang="en-US" smtClean="0"/>
              <a:t>9/15/2018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6A5A-8C66-4E65-9C96-63208B528EE6}" type="datetime1">
              <a:rPr lang="en-US" smtClean="0"/>
              <a:t>9/15/2018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5101-BD85-441A-B94F-E486D6140238}" type="datetime1">
              <a:rPr lang="en-US" smtClean="0"/>
              <a:t>9/15/2018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D480A-ADD4-49FE-8EB8-D0941DB033AC}" type="datetime1">
              <a:rPr lang="en-US" smtClean="0"/>
              <a:t>9/15/2018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EA0BC-17DB-404A-BFF5-05ADA745F069}" type="datetime1">
              <a:rPr lang="en-US" smtClean="0"/>
              <a:t>9/15/2018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8AD64B49-8DA4-4EC2-B086-F25910116342}" type="datetime1">
              <a:rPr lang="en-US" smtClean="0"/>
              <a:t>9/15/2018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By Pavan Gudipati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5C9281D9-A14F-42B0-93DB-1C620E1240F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icshowto.com/p-value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support-or-reject-null-hypothesis/" TargetMode="External"/><Relationship Id="rId2" Type="http://schemas.openxmlformats.org/officeDocument/2006/relationships/hyperlink" Target="http://www.statisticshowto.com/what-is-statistical-significance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tatisticshowto.com/what-is-an-alternate-hypothesis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levels-in-statistics/" TargetMode="External"/><Relationship Id="rId2" Type="http://schemas.openxmlformats.org/officeDocument/2006/relationships/hyperlink" Target="http://www.statisticshowto.com/independent-variable-definition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icshowto.com/independent-variable-definition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dependent-variable-definition/" TargetMode="External"/><Relationship Id="rId2" Type="http://schemas.openxmlformats.org/officeDocument/2006/relationships/hyperlink" Target="http://www.statisticshowto.com/independent-variable-definition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sample/" TargetMode="External"/><Relationship Id="rId2" Type="http://schemas.openxmlformats.org/officeDocument/2006/relationships/hyperlink" Target="http://www.statisticshowto.com/mean/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support-or-reject-null-hypothesis/" TargetMode="External"/><Relationship Id="rId2" Type="http://schemas.openxmlformats.org/officeDocument/2006/relationships/hyperlink" Target="http://www.statisticshowto.com/probability-and-statistics/hypothesis-testing/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icshowto.com/probability-and-statistics/variance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ratios-and-rates/" TargetMode="External"/><Relationship Id="rId2" Type="http://schemas.openxmlformats.org/officeDocument/2006/relationships/hyperlink" Target="http://www.statisticshowto.com/probability-and-statistics/t-distribution/t-score-formula/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probability-and-statistics/probability-main-index/" TargetMode="External"/><Relationship Id="rId2" Type="http://schemas.openxmlformats.org/officeDocument/2006/relationships/hyperlink" Target="http://www.statisticshowto.com/p-value/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probability-and-statistics/statistics-definitions/mean-median-mode/#mean" TargetMode="External"/><Relationship Id="rId2" Type="http://schemas.openxmlformats.org/officeDocument/2006/relationships/hyperlink" Target="http://www.statisticshowto.com/independent-samples-t-tes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statisticshowto.com/one-sample-t-test/" TargetMode="External"/><Relationship Id="rId4" Type="http://schemas.openxmlformats.org/officeDocument/2006/relationships/hyperlink" Target="http://www.statisticshowto.com/probability-and-statistics/t-test/#PairedTTest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pairwise-independent-mutually/#PWD" TargetMode="External"/><Relationship Id="rId2" Type="http://schemas.openxmlformats.org/officeDocument/2006/relationships/hyperlink" Target="http://www.statisticshowto.com/probability-and-statistics/null-hypothesis/#state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://www.statisticshowto.com/tables/t-distribution-table/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probability-and-statistics/correlation-analysis/" TargetMode="External"/><Relationship Id="rId2" Type="http://schemas.openxmlformats.org/officeDocument/2006/relationships/hyperlink" Target="http://www.statisticshowto.com/probability-and-statistics/descriptive-statistics/histogram-make-char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tatisticshowto.com/random-seed-definition/#excel" TargetMode="External"/><Relationship Id="rId5" Type="http://schemas.openxmlformats.org/officeDocument/2006/relationships/hyperlink" Target="http://www.statisticshowto.com/probability-and-statistics/t-test/" TargetMode="External"/><Relationship Id="rId4" Type="http://schemas.openxmlformats.org/officeDocument/2006/relationships/hyperlink" Target="http://www.statisticshowto.com/z-test/" TargetMode="Externa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isticshowto.com/probability-and-statistics/t-test/" TargetMode="External"/><Relationship Id="rId2" Type="http://schemas.openxmlformats.org/officeDocument/2006/relationships/hyperlink" Target="http://www.statisticshowto.com/excel-data-analysis-toolpak/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datasciencemadesimple.com/var-p-function-in-excel/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://www.statisticshowto.com/probability-and-statistics/standard-deviation/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icshowto.com/probability-and-statistics/statistics-definitions/mean-median-mode/#mea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icshowto.com/average/" TargetMode="Externa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xcel-easy.com/examples/t-test.html" TargetMode="Externa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Pavan</a:t>
            </a:r>
            <a:r>
              <a:rPr lang="en-US" dirty="0" smtClean="0"/>
              <a:t> </a:t>
            </a:r>
            <a:r>
              <a:rPr lang="en-US" dirty="0" err="1" smtClean="0"/>
              <a:t>Gudipati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6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 Error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Type I:</a:t>
            </a:r>
          </a:p>
          <a:p>
            <a:r>
              <a:rPr lang="en-US" dirty="0"/>
              <a:t>Risk of Rejecting Null Hypothesis , when it is in fact TRUE.</a:t>
            </a:r>
          </a:p>
          <a:p>
            <a:r>
              <a:rPr lang="en-US" dirty="0" err="1"/>
              <a:t>Eg</a:t>
            </a:r>
            <a:r>
              <a:rPr lang="en-US" dirty="0"/>
              <a:t>: Risk of Rejecting Valid credit card</a:t>
            </a:r>
          </a:p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Type II</a:t>
            </a:r>
          </a:p>
          <a:p>
            <a:r>
              <a:rPr lang="en-US" dirty="0"/>
              <a:t>Risk of NOT rejecting when it is FALSE</a:t>
            </a:r>
          </a:p>
          <a:p>
            <a:r>
              <a:rPr lang="en-US" dirty="0" err="1"/>
              <a:t>Eg</a:t>
            </a:r>
            <a:r>
              <a:rPr lang="en-US" dirty="0"/>
              <a:t>: Risk of NOT Rejecting, when Fraud Credit card.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60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20094"/>
            <a:ext cx="8229600" cy="368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429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22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42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905000"/>
            <a:ext cx="5486399" cy="3505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908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98384" y="2324100"/>
            <a:ext cx="5066245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4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97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37401" y="2324100"/>
            <a:ext cx="498821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4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691" y="1600200"/>
            <a:ext cx="6034617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140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Chi-Square</a:t>
            </a:r>
            <a:endParaRPr 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26394" y="3811587"/>
            <a:ext cx="5610225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Pavan</a:t>
            </a:r>
            <a:r>
              <a:rPr lang="en-US" dirty="0" smtClean="0"/>
              <a:t> </a:t>
            </a:r>
            <a:r>
              <a:rPr lang="en-US" dirty="0" err="1" smtClean="0"/>
              <a:t>Gudipati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84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Hypothesis</a:t>
            </a:r>
          </a:p>
          <a:p>
            <a:r>
              <a:rPr lang="en-US" dirty="0" err="1" smtClean="0"/>
              <a:t>Parameteric</a:t>
            </a:r>
            <a:endParaRPr lang="en-US" dirty="0" smtClean="0"/>
          </a:p>
          <a:p>
            <a:r>
              <a:rPr lang="en-US" dirty="0" smtClean="0"/>
              <a:t>Non Parametric  </a:t>
            </a:r>
          </a:p>
          <a:p>
            <a:r>
              <a:rPr lang="en-US" dirty="0" smtClean="0"/>
              <a:t>Inferential Statistics </a:t>
            </a:r>
          </a:p>
          <a:p>
            <a:r>
              <a:rPr lang="en-US" dirty="0" smtClean="0"/>
              <a:t>Z test</a:t>
            </a:r>
          </a:p>
          <a:p>
            <a:r>
              <a:rPr lang="en-US" dirty="0" smtClean="0"/>
              <a:t>T test</a:t>
            </a:r>
          </a:p>
          <a:p>
            <a:r>
              <a:rPr lang="en-US" dirty="0" smtClean="0"/>
              <a:t>Chi square</a:t>
            </a:r>
          </a:p>
          <a:p>
            <a:r>
              <a:rPr lang="en-US" dirty="0" smtClean="0"/>
              <a:t>P-value</a:t>
            </a:r>
          </a:p>
          <a:p>
            <a:r>
              <a:rPr lang="en-US" dirty="0" smtClean="0"/>
              <a:t>One sample test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4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Chi </a:t>
            </a:r>
            <a:r>
              <a:rPr lang="en-US" dirty="0" err="1" smtClean="0"/>
              <a:t>Sqaure</a:t>
            </a:r>
            <a:r>
              <a:rPr lang="en-US" smtClean="0"/>
              <a:t> - Independent</a:t>
            </a:r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2511970"/>
            <a:ext cx="6777037" cy="3132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By </a:t>
            </a:r>
            <a:r>
              <a:rPr lang="en-US" b="1" dirty="0" err="1" smtClean="0">
                <a:solidFill>
                  <a:srgbClr val="FF0000"/>
                </a:solidFill>
              </a:rPr>
              <a:t>Pavan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Gudipati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148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2397250"/>
            <a:ext cx="6777037" cy="3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65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2665460"/>
            <a:ext cx="6777037" cy="2825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87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2877241"/>
            <a:ext cx="6777037" cy="240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081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7881" y="2763837"/>
            <a:ext cx="466725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95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2581727"/>
            <a:ext cx="6777037" cy="2993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482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2405376"/>
            <a:ext cx="6777037" cy="3345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70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2623286"/>
            <a:ext cx="6777037" cy="2910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044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Is this Happened by choice?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hlinkClick r:id="rId2"/>
              </a:rPr>
              <a:t>p-value</a:t>
            </a:r>
            <a:r>
              <a:rPr lang="en-US" dirty="0"/>
              <a:t> </a:t>
            </a:r>
          </a:p>
          <a:p>
            <a:r>
              <a:rPr lang="en-US" dirty="0"/>
              <a:t> A P value of 0.05 (5%) or less is usually enough to claim that your results are repeatable. </a:t>
            </a:r>
          </a:p>
          <a:p>
            <a:r>
              <a:rPr lang="en-US" dirty="0"/>
              <a:t>This 5% is called </a:t>
            </a:r>
            <a:r>
              <a:rPr lang="en-US" b="1" dirty="0"/>
              <a:t>Significance Level</a:t>
            </a:r>
            <a:r>
              <a:rPr lang="en-US" dirty="0"/>
              <a:t> also known as alpha level (symbolized as α).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means that if random chance probability is less than 5% then we can conclude that there is difference in behavior of two different population. </a:t>
            </a:r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/>
              <a:t>1- Significance level) is also known as </a:t>
            </a:r>
            <a:r>
              <a:rPr lang="en-US" b="1" dirty="0"/>
              <a:t>Confidence Level</a:t>
            </a:r>
            <a:r>
              <a:rPr lang="en-US" dirty="0"/>
              <a:t> i.e. we can say that I am 95% confident that it is not driven by randomness.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732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p-value is the probability of obtaining observed values as far or further from the expected values, assuming the variables are independent.</a:t>
            </a:r>
          </a:p>
          <a:p>
            <a:endParaRPr lang="en-US" dirty="0"/>
          </a:p>
          <a:p>
            <a:r>
              <a:rPr lang="en-US" dirty="0"/>
              <a:t>If the </a:t>
            </a:r>
            <a:r>
              <a:rPr lang="en-US" b="1" dirty="0">
                <a:solidFill>
                  <a:srgbClr val="FF0000"/>
                </a:solidFill>
              </a:rPr>
              <a:t>p-value is smaller than the significance level</a:t>
            </a:r>
            <a:r>
              <a:rPr lang="en-US" dirty="0"/>
              <a:t>, then it is sufficiently unlikely that we would have obtained the observed results if the variables had been independent.</a:t>
            </a:r>
          </a:p>
          <a:p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We therefore conclude that the variables are not independent.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21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Hypothesis testing </a:t>
            </a:r>
          </a:p>
          <a:p>
            <a:r>
              <a:rPr lang="en-US" dirty="0"/>
              <a:t>Ho = Null</a:t>
            </a:r>
          </a:p>
          <a:p>
            <a:r>
              <a:rPr lang="en-US" dirty="0"/>
              <a:t>H1 = Alternate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ANOVA 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ANOVA test is a way to find out if survey or experiment results are </a:t>
            </a:r>
            <a:r>
              <a:rPr lang="en-US" dirty="0">
                <a:hlinkClick r:id="rId2"/>
              </a:rPr>
              <a:t>significant</a:t>
            </a:r>
            <a:r>
              <a:rPr lang="en-US" dirty="0" smtClean="0"/>
              <a:t>. </a:t>
            </a:r>
          </a:p>
          <a:p>
            <a:r>
              <a:rPr lang="en-US" dirty="0" smtClean="0"/>
              <a:t> </a:t>
            </a:r>
            <a:r>
              <a:rPr lang="en-US" dirty="0"/>
              <a:t>In other words, they help you to figure out if you need to </a:t>
            </a:r>
            <a:r>
              <a:rPr lang="en-US" dirty="0">
                <a:hlinkClick r:id="rId3"/>
              </a:rPr>
              <a:t>reject the null hypothesis</a:t>
            </a:r>
            <a:r>
              <a:rPr lang="en-US" dirty="0"/>
              <a:t> or accept the </a:t>
            </a:r>
            <a:r>
              <a:rPr lang="en-US" dirty="0">
                <a:hlinkClick r:id="rId4"/>
              </a:rPr>
              <a:t>alternate hypothesis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Basically</a:t>
            </a:r>
            <a:r>
              <a:rPr lang="en-US" dirty="0"/>
              <a:t>, you’re testing groups to see if there’s a difference between them.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116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/>
              <a:t>What Does “One-Way” or “Two-Way Mean?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One-way or two-way refers to the number of </a:t>
            </a:r>
            <a:r>
              <a:rPr lang="en-US" dirty="0">
                <a:hlinkClick r:id="rId2"/>
              </a:rPr>
              <a:t>independent variables</a:t>
            </a:r>
            <a:r>
              <a:rPr lang="en-US" dirty="0"/>
              <a:t> (IVs) in your Analysis of Variance test.</a:t>
            </a:r>
          </a:p>
          <a:p>
            <a:r>
              <a:rPr lang="en-US" dirty="0"/>
              <a:t> One-way has one independent variable (with 2 </a:t>
            </a:r>
            <a:r>
              <a:rPr lang="en-US" dirty="0">
                <a:hlinkClick r:id="rId3"/>
              </a:rPr>
              <a:t>levels</a:t>
            </a:r>
            <a:r>
              <a:rPr lang="en-US" dirty="0"/>
              <a:t>) and</a:t>
            </a:r>
          </a:p>
          <a:p>
            <a:r>
              <a:rPr lang="en-US" dirty="0"/>
              <a:t> two-way has two independent variables (can have multiple levels). </a:t>
            </a:r>
          </a:p>
          <a:p>
            <a:r>
              <a:rPr lang="en-US" dirty="0"/>
              <a:t>For example, </a:t>
            </a:r>
          </a:p>
          <a:p>
            <a:r>
              <a:rPr lang="en-US" dirty="0"/>
              <a:t>a one-way Analysis of Variance could have one IV (brand of cereal) and </a:t>
            </a:r>
          </a:p>
          <a:p>
            <a:r>
              <a:rPr lang="en-US" dirty="0"/>
              <a:t>a two-way Analysis of Variance has two IVs (</a:t>
            </a:r>
            <a:r>
              <a:rPr lang="en-US" b="1" dirty="0"/>
              <a:t>brand of cereal, </a:t>
            </a:r>
            <a:r>
              <a:rPr lang="en-US" b="1" dirty="0" smtClean="0"/>
              <a:t>brands</a:t>
            </a:r>
            <a:r>
              <a:rPr lang="en-US" dirty="0" smtClean="0"/>
              <a:t>).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1963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fontAlgn="base"/>
            <a:r>
              <a:rPr lang="en-US" dirty="0"/>
              <a:t>Types of Tests.</a:t>
            </a:r>
          </a:p>
          <a:p>
            <a:pPr fontAlgn="base"/>
            <a:r>
              <a:rPr lang="en-US" dirty="0"/>
              <a:t>There are two main types: </a:t>
            </a:r>
            <a:r>
              <a:rPr lang="en-US" b="1" dirty="0">
                <a:solidFill>
                  <a:srgbClr val="FF0000"/>
                </a:solidFill>
              </a:rPr>
              <a:t>one-way and two-way. </a:t>
            </a:r>
            <a:r>
              <a:rPr lang="en-US" dirty="0"/>
              <a:t>Two-way tests can be with or without replication.</a:t>
            </a:r>
          </a:p>
          <a:p>
            <a:pPr fontAlgn="base"/>
            <a:r>
              <a:rPr lang="en-US" dirty="0">
                <a:solidFill>
                  <a:srgbClr val="FF0000"/>
                </a:solidFill>
              </a:rPr>
              <a:t>One-way ANOVA between groups: </a:t>
            </a:r>
            <a:r>
              <a:rPr lang="en-US" dirty="0"/>
              <a:t>used when you want to test </a:t>
            </a:r>
            <a:r>
              <a:rPr lang="en-US" b="1" dirty="0"/>
              <a:t>two groups</a:t>
            </a:r>
            <a:r>
              <a:rPr lang="en-US" dirty="0"/>
              <a:t> to see if there’s a difference between them.</a:t>
            </a:r>
          </a:p>
          <a:p>
            <a:pPr fontAlgn="base"/>
            <a:r>
              <a:rPr lang="en-US" dirty="0">
                <a:solidFill>
                  <a:srgbClr val="FF0000"/>
                </a:solidFill>
              </a:rPr>
              <a:t>Two way ANOVA without replication</a:t>
            </a:r>
            <a:r>
              <a:rPr lang="en-US" dirty="0"/>
              <a:t>: used when you have </a:t>
            </a:r>
            <a:r>
              <a:rPr lang="en-US" b="1" dirty="0"/>
              <a:t>one group</a:t>
            </a:r>
            <a:r>
              <a:rPr lang="en-US" dirty="0"/>
              <a:t> and you’re</a:t>
            </a:r>
            <a:r>
              <a:rPr lang="en-US" b="1" dirty="0"/>
              <a:t> double-testing </a:t>
            </a:r>
            <a:r>
              <a:rPr lang="en-US" dirty="0"/>
              <a:t>that same group. For example, you’re testing one set of individuals before and after they take a medication to see if it works or not.</a:t>
            </a:r>
          </a:p>
          <a:p>
            <a:pPr fontAlgn="base"/>
            <a:r>
              <a:rPr lang="en-US" b="1" dirty="0">
                <a:solidFill>
                  <a:srgbClr val="00B050"/>
                </a:solidFill>
              </a:rPr>
              <a:t>Two way ANOVA with replication</a:t>
            </a:r>
            <a:r>
              <a:rPr lang="en-US" dirty="0"/>
              <a:t>: </a:t>
            </a:r>
            <a:r>
              <a:rPr lang="en-US" b="1" dirty="0"/>
              <a:t>Two groups</a:t>
            </a:r>
            <a:r>
              <a:rPr lang="en-US" dirty="0"/>
              <a:t>, and the members of those groups are </a:t>
            </a:r>
            <a:r>
              <a:rPr lang="en-US" b="1" dirty="0"/>
              <a:t>doing more than one thing</a:t>
            </a:r>
            <a:r>
              <a:rPr lang="en-US" dirty="0"/>
              <a:t>. For example, two groups of patients from different hospitals trying two different therapies.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317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factorial ANOVA is an Analysis of Variance test with more than one </a:t>
            </a:r>
            <a:r>
              <a:rPr lang="en-US" dirty="0">
                <a:hlinkClick r:id="rId2"/>
              </a:rPr>
              <a:t>independent variable</a:t>
            </a:r>
            <a:r>
              <a:rPr lang="en-US" dirty="0"/>
              <a:t>, or “</a:t>
            </a:r>
            <a:r>
              <a:rPr lang="en-US" b="1" dirty="0"/>
              <a:t>factor</a:t>
            </a:r>
            <a:r>
              <a:rPr lang="en-US" dirty="0"/>
              <a:t>“.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can also refer to more than one </a:t>
            </a:r>
            <a:r>
              <a:rPr lang="en-US" b="1" dirty="0"/>
              <a:t>Level of Independent Variable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17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Crosstab Analysis</a:t>
            </a:r>
            <a:endParaRPr 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12181" y="2463800"/>
            <a:ext cx="4438650" cy="322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6620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One Sample Z Test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3212971"/>
            <a:ext cx="6777037" cy="1730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061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 Table</a:t>
            </a:r>
            <a:endParaRPr 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7233" y="2324100"/>
            <a:ext cx="4548546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500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Finding a corresponding probability is fairly easy. </a:t>
            </a:r>
          </a:p>
          <a:p>
            <a:r>
              <a:rPr lang="en-US" dirty="0"/>
              <a:t>Find the first two digits on the y axis (0.6 in our example). Then go to the x axis to find the second decimal number (0.07 in this case). The number is 0.7486. Multiply this number by 100 to get percentages. So 0.7486 x 100 = 74.86%. </a:t>
            </a:r>
          </a:p>
          <a:p>
            <a:r>
              <a:rPr lang="en-US" dirty="0"/>
              <a:t>This means that almost 75% of the students scored lower than George and only 25% scored higher. </a:t>
            </a:r>
          </a:p>
          <a:p>
            <a:r>
              <a:rPr lang="en-US" dirty="0"/>
              <a:t>75% out of 200 students is 150. George did better than 150 students.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654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2951" y="2324100"/>
            <a:ext cx="6237111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277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Student’s t distribution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2590" y="2324100"/>
            <a:ext cx="4677833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265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“If I…(do this to an </a:t>
            </a:r>
            <a:r>
              <a:rPr lang="en-US" dirty="0">
                <a:hlinkClick r:id="rId2"/>
              </a:rPr>
              <a:t>independent variable</a:t>
            </a:r>
            <a:r>
              <a:rPr lang="en-US" dirty="0"/>
              <a:t>)….then (this will happen to the </a:t>
            </a:r>
            <a:r>
              <a:rPr lang="en-US" dirty="0">
                <a:hlinkClick r:id="rId3"/>
              </a:rPr>
              <a:t>dependent variable</a:t>
            </a:r>
            <a:r>
              <a:rPr lang="en-US" dirty="0"/>
              <a:t>).”  </a:t>
            </a:r>
          </a:p>
          <a:p>
            <a:endParaRPr lang="en-US" dirty="0"/>
          </a:p>
          <a:p>
            <a:r>
              <a:rPr lang="en-US" dirty="0"/>
              <a:t>If I (give </a:t>
            </a:r>
            <a:r>
              <a:rPr lang="en-US" dirty="0">
                <a:solidFill>
                  <a:srgbClr val="FF0000"/>
                </a:solidFill>
              </a:rPr>
              <a:t>patients counseling </a:t>
            </a:r>
            <a:r>
              <a:rPr lang="en-US" dirty="0"/>
              <a:t>in addition to </a:t>
            </a:r>
            <a:r>
              <a:rPr lang="en-US" dirty="0">
                <a:solidFill>
                  <a:srgbClr val="FF0000"/>
                </a:solidFill>
              </a:rPr>
              <a:t>medication</a:t>
            </a:r>
            <a:r>
              <a:rPr lang="en-US" dirty="0"/>
              <a:t>) then (their overall </a:t>
            </a:r>
            <a:r>
              <a:rPr lang="en-US" dirty="0">
                <a:solidFill>
                  <a:srgbClr val="FF0000"/>
                </a:solidFill>
              </a:rPr>
              <a:t>depression scale </a:t>
            </a:r>
            <a:r>
              <a:rPr lang="en-US" dirty="0"/>
              <a:t>will decrease).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3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1381" y="2324100"/>
            <a:ext cx="45402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853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2951" y="2324100"/>
            <a:ext cx="6237111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529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 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drug manufacturer might test a </a:t>
            </a:r>
            <a:r>
              <a:rPr lang="en-US" dirty="0">
                <a:solidFill>
                  <a:srgbClr val="FF0000"/>
                </a:solidFill>
              </a:rPr>
              <a:t>new drug and compare the before and after results</a:t>
            </a:r>
            <a:r>
              <a:rPr lang="en-US" dirty="0"/>
              <a:t> to see </a:t>
            </a:r>
            <a:r>
              <a:rPr lang="en-US" dirty="0">
                <a:solidFill>
                  <a:srgbClr val="FF0000"/>
                </a:solidFill>
              </a:rPr>
              <a:t>if the drug was effective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It’s </a:t>
            </a:r>
            <a:r>
              <a:rPr lang="en-US" dirty="0"/>
              <a:t>mostly used to test if </a:t>
            </a:r>
            <a:r>
              <a:rPr lang="en-US" dirty="0">
                <a:hlinkClick r:id="rId2"/>
              </a:rPr>
              <a:t>means </a:t>
            </a:r>
            <a:r>
              <a:rPr lang="en-US" dirty="0"/>
              <a:t>are different.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larger the t-value, the larger the difference in the two </a:t>
            </a:r>
            <a:r>
              <a:rPr lang="en-US" dirty="0">
                <a:hlinkClick r:id="rId3"/>
              </a:rPr>
              <a:t>samples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596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T-testing is used in </a:t>
            </a:r>
            <a:r>
              <a:rPr lang="en-US" dirty="0">
                <a:hlinkClick r:id="rId2"/>
              </a:rPr>
              <a:t>hypothesis testing</a:t>
            </a:r>
            <a:r>
              <a:rPr lang="en-US" dirty="0"/>
              <a:t>, when you are deciding if you should </a:t>
            </a:r>
            <a:r>
              <a:rPr lang="en-US" dirty="0">
                <a:hlinkClick r:id="rId3"/>
              </a:rPr>
              <a:t>support or reject a null hypothesis</a:t>
            </a:r>
            <a:r>
              <a:rPr lang="en-US" dirty="0"/>
              <a:t>. 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/>
              <a:t>Which t test in </a:t>
            </a:r>
            <a:r>
              <a:rPr lang="en-US" dirty="0" err="1" smtClean="0"/>
              <a:t>Xxsoft</a:t>
            </a:r>
            <a:r>
              <a:rPr lang="en-US" dirty="0" smtClean="0"/>
              <a:t> you </a:t>
            </a:r>
            <a:r>
              <a:rPr lang="en-US" dirty="0"/>
              <a:t>use depends mostly on what type of data you have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If your data has </a:t>
            </a:r>
            <a:r>
              <a:rPr lang="en-US" b="1" dirty="0"/>
              <a:t>two sets of observations from the same group </a:t>
            </a:r>
            <a:r>
              <a:rPr lang="en-US" dirty="0"/>
              <a:t>(for example, medical testing before and after a drug is administered to the same group of people), you would </a:t>
            </a:r>
            <a:r>
              <a:rPr lang="en-US" dirty="0">
                <a:solidFill>
                  <a:srgbClr val="FF0000"/>
                </a:solidFill>
              </a:rPr>
              <a:t>use the paired two sample for means.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Otherwise</a:t>
            </a:r>
            <a:r>
              <a:rPr lang="en-US" dirty="0"/>
              <a:t>, use a two sample test for variances.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736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fontAlgn="base"/>
            <a:r>
              <a:rPr lang="en-US" dirty="0"/>
              <a:t>The other two tests are used when you have </a:t>
            </a:r>
            <a:r>
              <a:rPr lang="en-US" i="1" dirty="0"/>
              <a:t>dif</a:t>
            </a:r>
            <a:r>
              <a:rPr lang="en-US" b="1" i="1" dirty="0">
                <a:solidFill>
                  <a:srgbClr val="FF0000"/>
                </a:solidFill>
              </a:rPr>
              <a:t>ferent</a:t>
            </a:r>
            <a:r>
              <a:rPr lang="en-US" b="1" dirty="0">
                <a:solidFill>
                  <a:srgbClr val="FF0000"/>
                </a:solidFill>
              </a:rPr>
              <a:t> groups </a:t>
            </a:r>
            <a:r>
              <a:rPr lang="en-US" dirty="0"/>
              <a:t>(i.e. you aren’t testing one group twice over time). The </a:t>
            </a:r>
            <a:r>
              <a:rPr lang="en-US" b="1" dirty="0"/>
              <a:t>Two-Sample assuming Equal Variances</a:t>
            </a:r>
            <a:r>
              <a:rPr lang="en-US" dirty="0"/>
              <a:t> test is used when you know (either through the question or you have analyzed the </a:t>
            </a:r>
            <a:r>
              <a:rPr lang="en-US" dirty="0">
                <a:hlinkClick r:id="rId2"/>
              </a:rPr>
              <a:t>variance </a:t>
            </a:r>
            <a:r>
              <a:rPr lang="en-US" dirty="0"/>
              <a:t>in the data) that the variances are the same. </a:t>
            </a:r>
            <a:endParaRPr lang="en-US" dirty="0" smtClean="0"/>
          </a:p>
          <a:p>
            <a:pPr fontAlgn="base"/>
            <a:r>
              <a:rPr lang="en-US" dirty="0" smtClean="0"/>
              <a:t>The</a:t>
            </a:r>
            <a:r>
              <a:rPr lang="en-US" dirty="0"/>
              <a:t> </a:t>
            </a:r>
            <a:r>
              <a:rPr lang="en-US" b="1" dirty="0"/>
              <a:t>Two-Sample assuming </a:t>
            </a:r>
            <a:r>
              <a:rPr lang="en-US" b="1" dirty="0" err="1"/>
              <a:t>UNequal</a:t>
            </a:r>
            <a:r>
              <a:rPr lang="en-US" b="1" dirty="0"/>
              <a:t> </a:t>
            </a:r>
            <a:r>
              <a:rPr lang="en-US" b="1" dirty="0" err="1"/>
              <a:t>Variances</a:t>
            </a:r>
            <a:r>
              <a:rPr lang="en-US" dirty="0" err="1"/>
              <a:t>test</a:t>
            </a:r>
            <a:r>
              <a:rPr lang="en-US" dirty="0"/>
              <a:t> is used when either:</a:t>
            </a:r>
          </a:p>
          <a:p>
            <a:pPr fontAlgn="base"/>
            <a:r>
              <a:rPr lang="en-US" dirty="0"/>
              <a:t>You know the </a:t>
            </a:r>
            <a:r>
              <a:rPr lang="en-US" dirty="0">
                <a:hlinkClick r:id="rId2"/>
              </a:rPr>
              <a:t>variances </a:t>
            </a:r>
            <a:r>
              <a:rPr lang="en-US" dirty="0"/>
              <a:t>are </a:t>
            </a:r>
            <a:r>
              <a:rPr lang="en-US" i="1" dirty="0"/>
              <a:t>not</a:t>
            </a:r>
            <a:r>
              <a:rPr lang="en-US" dirty="0"/>
              <a:t> the same.</a:t>
            </a:r>
          </a:p>
          <a:p>
            <a:pPr fontAlgn="base"/>
            <a:r>
              <a:rPr lang="en-US" dirty="0"/>
              <a:t>You do not know if the variances are the same or not.</a:t>
            </a:r>
          </a:p>
          <a:p>
            <a:pPr fontAlgn="base"/>
            <a:r>
              <a:rPr lang="en-US" dirty="0"/>
              <a:t>In most cases, you don’t know if the variances are equal or not, so you would use the </a:t>
            </a:r>
            <a:r>
              <a:rPr lang="en-US" b="1" dirty="0"/>
              <a:t>Two-Sample assuming </a:t>
            </a:r>
            <a:r>
              <a:rPr lang="en-US" b="1" dirty="0" err="1"/>
              <a:t>UNequal</a:t>
            </a:r>
            <a:r>
              <a:rPr lang="en-US" b="1" dirty="0"/>
              <a:t> Variances</a:t>
            </a:r>
            <a:r>
              <a:rPr lang="en-US" dirty="0"/>
              <a:t> test.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0587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t score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fontAlgn="base"/>
            <a:r>
              <a:rPr lang="en-US" dirty="0"/>
              <a:t>The </a:t>
            </a:r>
            <a:r>
              <a:rPr lang="en-US" dirty="0">
                <a:hlinkClick r:id="rId2"/>
              </a:rPr>
              <a:t>t score</a:t>
            </a:r>
            <a:r>
              <a:rPr lang="en-US" dirty="0"/>
              <a:t> is a </a:t>
            </a:r>
            <a:r>
              <a:rPr lang="en-US" dirty="0">
                <a:hlinkClick r:id="rId3"/>
              </a:rPr>
              <a:t>ratio </a:t>
            </a:r>
            <a:r>
              <a:rPr lang="en-US" dirty="0"/>
              <a:t>between </a:t>
            </a:r>
            <a:r>
              <a:rPr lang="en-US" dirty="0" smtClean="0"/>
              <a:t>the</a:t>
            </a:r>
          </a:p>
          <a:p>
            <a:pPr fontAlgn="base"/>
            <a:r>
              <a:rPr lang="en-US" dirty="0"/>
              <a:t> </a:t>
            </a:r>
            <a:r>
              <a:rPr lang="en-US" b="1" dirty="0"/>
              <a:t>difference between two groups </a:t>
            </a:r>
            <a:r>
              <a:rPr lang="en-US" b="1" dirty="0" smtClean="0"/>
              <a:t>and</a:t>
            </a:r>
          </a:p>
          <a:p>
            <a:pPr fontAlgn="base"/>
            <a:r>
              <a:rPr lang="en-US" b="1" dirty="0" smtClean="0"/>
              <a:t> </a:t>
            </a:r>
            <a:r>
              <a:rPr lang="en-US" b="1" dirty="0"/>
              <a:t>the difference within the groups</a:t>
            </a:r>
            <a:r>
              <a:rPr lang="en-US" dirty="0"/>
              <a:t>. </a:t>
            </a:r>
            <a:endParaRPr lang="en-US" dirty="0" smtClean="0"/>
          </a:p>
          <a:p>
            <a:pPr fontAlgn="base"/>
            <a:r>
              <a:rPr lang="en-US" dirty="0" smtClean="0"/>
              <a:t>The </a:t>
            </a:r>
            <a:r>
              <a:rPr lang="en-US" dirty="0"/>
              <a:t>larger the t score, the more difference there is between groups. </a:t>
            </a:r>
            <a:endParaRPr lang="en-US" dirty="0" smtClean="0"/>
          </a:p>
          <a:p>
            <a:pPr fontAlgn="base"/>
            <a:r>
              <a:rPr lang="en-US" dirty="0" smtClean="0"/>
              <a:t>The </a:t>
            </a:r>
            <a:r>
              <a:rPr lang="en-US" dirty="0"/>
              <a:t>smaller the t score, the more similarity there is between groups</a:t>
            </a:r>
            <a:r>
              <a:rPr lang="en-US" dirty="0" smtClean="0"/>
              <a:t>.</a:t>
            </a:r>
          </a:p>
          <a:p>
            <a:pPr fontAlgn="base"/>
            <a:r>
              <a:rPr lang="en-US" dirty="0" smtClean="0"/>
              <a:t> </a:t>
            </a:r>
            <a:r>
              <a:rPr lang="en-US" dirty="0"/>
              <a:t>A t score of 3 means that the groups are three times as different </a:t>
            </a:r>
            <a:r>
              <a:rPr lang="en-US" i="1" dirty="0"/>
              <a:t>from</a:t>
            </a:r>
            <a:r>
              <a:rPr lang="en-US" dirty="0"/>
              <a:t> each other as they are within each other. </a:t>
            </a:r>
            <a:endParaRPr lang="en-US" dirty="0" smtClean="0"/>
          </a:p>
          <a:p>
            <a:pPr fontAlgn="base"/>
            <a:r>
              <a:rPr lang="en-US" dirty="0" smtClean="0"/>
              <a:t>When </a:t>
            </a:r>
            <a:r>
              <a:rPr lang="en-US" dirty="0"/>
              <a:t>you run a t test, the bigger the t-value, the more likely it is that the results are repeatable.</a:t>
            </a:r>
          </a:p>
          <a:p>
            <a:pPr fontAlgn="base"/>
            <a:r>
              <a:rPr lang="en-US" b="1" dirty="0">
                <a:solidFill>
                  <a:srgbClr val="FF0000"/>
                </a:solidFill>
              </a:rPr>
              <a:t>A large t-score tells you that the groups are different.</a:t>
            </a:r>
          </a:p>
          <a:p>
            <a:pPr fontAlgn="base"/>
            <a:r>
              <a:rPr lang="en-US" b="1" dirty="0">
                <a:solidFill>
                  <a:srgbClr val="00B050"/>
                </a:solidFill>
              </a:rPr>
              <a:t>A small t-score tells you that the groups are similar</a:t>
            </a:r>
            <a:r>
              <a:rPr lang="en-US" b="1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815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fontAlgn="base"/>
            <a:r>
              <a:rPr lang="en-US" dirty="0"/>
              <a:t>T-Values and P-values</a:t>
            </a:r>
          </a:p>
          <a:p>
            <a:pPr fontAlgn="base"/>
            <a:r>
              <a:rPr lang="en-US" dirty="0"/>
              <a:t/>
            </a:r>
            <a:br>
              <a:rPr lang="en-US" dirty="0"/>
            </a:br>
            <a:r>
              <a:rPr lang="en-US" dirty="0"/>
              <a:t>How big is “big enough”? Every t-value has a </a:t>
            </a:r>
            <a:r>
              <a:rPr lang="en-US" dirty="0">
                <a:hlinkClick r:id="rId2"/>
              </a:rPr>
              <a:t>p-value</a:t>
            </a:r>
            <a:r>
              <a:rPr lang="en-US" dirty="0"/>
              <a:t> to go with it. A p-value is the </a:t>
            </a:r>
            <a:r>
              <a:rPr lang="en-US" dirty="0">
                <a:hlinkClick r:id="rId3"/>
              </a:rPr>
              <a:t>probability</a:t>
            </a:r>
            <a:r>
              <a:rPr lang="en-US" dirty="0"/>
              <a:t> that the results from your sample data occurred by chance. P-values are from 0% to 100%. They are usually written as a decimal. For example, a p value of 5% is 0.05. </a:t>
            </a:r>
            <a:r>
              <a:rPr lang="en-US" b="1" dirty="0"/>
              <a:t>Low p-values are good</a:t>
            </a:r>
            <a:r>
              <a:rPr lang="en-US" dirty="0"/>
              <a:t>; They indicate your data did not occur by chance. For example, a p-value of .01 means there is only a 1% probability that the results from an experiment happened by chance. In most cases, a p-value of 0.05 (5%) is accepted to mean the data is valid.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280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There are</a:t>
            </a:r>
            <a:r>
              <a:rPr lang="en-US" b="1" dirty="0"/>
              <a:t> three main types of t-test:</a:t>
            </a:r>
            <a:endParaRPr lang="en-US" dirty="0"/>
          </a:p>
          <a:p>
            <a:pPr fontAlgn="base"/>
            <a:r>
              <a:rPr lang="en-US" dirty="0"/>
              <a:t>An </a:t>
            </a:r>
            <a:r>
              <a:rPr lang="en-US" dirty="0">
                <a:hlinkClick r:id="rId2"/>
              </a:rPr>
              <a:t>Independent Samples t-test</a:t>
            </a:r>
            <a:r>
              <a:rPr lang="en-US" dirty="0"/>
              <a:t> compares the </a:t>
            </a:r>
            <a:r>
              <a:rPr lang="en-US" dirty="0">
                <a:hlinkClick r:id="rId3"/>
              </a:rPr>
              <a:t>means </a:t>
            </a:r>
            <a:r>
              <a:rPr lang="en-US" dirty="0"/>
              <a:t>for two groups.</a:t>
            </a:r>
          </a:p>
          <a:p>
            <a:pPr fontAlgn="base"/>
            <a:r>
              <a:rPr lang="en-US" dirty="0"/>
              <a:t>A</a:t>
            </a:r>
            <a:r>
              <a:rPr lang="en-US" dirty="0">
                <a:hlinkClick r:id="rId4"/>
              </a:rPr>
              <a:t> Paired sample t-test</a:t>
            </a:r>
            <a:r>
              <a:rPr lang="en-US" dirty="0"/>
              <a:t> compares means from the same group at different times (say, one year apart).</a:t>
            </a:r>
          </a:p>
          <a:p>
            <a:pPr fontAlgn="base"/>
            <a:r>
              <a:rPr lang="en-US" dirty="0"/>
              <a:t>A </a:t>
            </a:r>
            <a:r>
              <a:rPr lang="en-US" dirty="0">
                <a:hlinkClick r:id="rId5"/>
              </a:rPr>
              <a:t>One sample t-test</a:t>
            </a:r>
            <a:r>
              <a:rPr lang="en-US" dirty="0"/>
              <a:t> tests the mean of a single group against a known mean.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832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 </a:t>
            </a:r>
            <a:r>
              <a:rPr lang="en-US" dirty="0">
                <a:hlinkClick r:id="rId2"/>
              </a:rPr>
              <a:t>null hypothesis</a:t>
            </a:r>
            <a:r>
              <a:rPr lang="en-US" dirty="0"/>
              <a:t> for the for the independent samples t-test is μ</a:t>
            </a:r>
            <a:r>
              <a:rPr lang="en-US" baseline="-25000" dirty="0"/>
              <a:t>1</a:t>
            </a:r>
            <a:r>
              <a:rPr lang="en-US" dirty="0"/>
              <a:t> = μ</a:t>
            </a:r>
            <a:r>
              <a:rPr lang="en-US" baseline="-25000" dirty="0"/>
              <a:t>2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In other words, it assumes the means are equal. With the paired t test, the null hypothesis is that the </a:t>
            </a:r>
            <a:r>
              <a:rPr lang="en-US" i="1" dirty="0">
                <a:hlinkClick r:id="rId3"/>
              </a:rPr>
              <a:t>pairwise difference</a:t>
            </a:r>
            <a:r>
              <a:rPr lang="en-US" dirty="0"/>
              <a:t> between the two tests is equal (H</a:t>
            </a:r>
            <a:r>
              <a:rPr lang="en-US" baseline="-25000" dirty="0"/>
              <a:t>0</a:t>
            </a:r>
            <a:r>
              <a:rPr lang="en-US" dirty="0"/>
              <a:t>: µ</a:t>
            </a:r>
            <a:r>
              <a:rPr lang="en-US" baseline="-25000" dirty="0"/>
              <a:t>d</a:t>
            </a:r>
            <a:r>
              <a:rPr lang="en-US" dirty="0"/>
              <a:t> = 0). 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589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 score in Excel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969" y="2568575"/>
            <a:ext cx="2505075" cy="301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9225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1381" y="2324100"/>
            <a:ext cx="45402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66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761" y="2324100"/>
            <a:ext cx="369349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86912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344" y="2324100"/>
            <a:ext cx="2522325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42612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http://www.statisticshowto.com/tables/t-distribution-table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3352800"/>
            <a:ext cx="7010814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55157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en-US" dirty="0"/>
              <a:t>Compare your t-table value from Step 7 (2.228) to your calculated t-value (-2.74). The calculated t-value is greater than the table value at an alpha level of .05. The p-value is less than the alpha level: p &lt;.05. We can reject the null hypothesis that there is no difference between means.</a:t>
            </a:r>
          </a:p>
          <a:p>
            <a:pPr fontAlgn="base"/>
            <a:r>
              <a:rPr lang="en-US" b="1" dirty="0"/>
              <a:t>Note</a:t>
            </a:r>
            <a:r>
              <a:rPr lang="en-US" dirty="0"/>
              <a:t>: You can ignore the minus sign when comparing the two t-values, as ± indicates the direction; the p-value remains the same for both directions.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40702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556" y="2478087"/>
            <a:ext cx="45339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78379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1552510"/>
              </p:ext>
            </p:extLst>
          </p:nvPr>
        </p:nvGraphicFramePr>
        <p:xfrm>
          <a:off x="2935831" y="1828805"/>
          <a:ext cx="2991351" cy="42833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90884"/>
                <a:gridCol w="1218699"/>
                <a:gridCol w="590884"/>
                <a:gridCol w="590884"/>
              </a:tblGrid>
              <a:tr h="18291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SUM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-73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ED</a:t>
                      </a:r>
                      <a:endParaRPr lang="en-US" sz="1100" b="1" i="0" u="none" strike="noStrike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ED^2</a:t>
                      </a:r>
                      <a:endParaRPr lang="en-US" sz="1100" b="1" i="0" u="none" strike="noStrike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Calculations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-73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ed^2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 = ed/n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-6.63636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34127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B=(ed)2/n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484.4545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c= ED2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34127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 = C-B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646.5455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34127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 = (N-1)N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(11-1)*11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34127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D2 = D/ 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5.877686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34127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sqrt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2.424394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  <a:tr h="18291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Result =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-2.73733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233" marR="9233" marT="9233" marB="0" anchor="b"/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7507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4" name="Picture 2" descr="Image result for students t te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264" y="1650333"/>
            <a:ext cx="7205472" cy="4425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843948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1848644"/>
            <a:ext cx="7086600" cy="402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21287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Excel Data Analysis </a:t>
            </a:r>
            <a:r>
              <a:rPr lang="en-US" b="1" dirty="0" err="1"/>
              <a:t>ToolPak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Analysis </a:t>
            </a:r>
            <a:r>
              <a:rPr lang="en-US" dirty="0" err="1"/>
              <a:t>Toolpak</a:t>
            </a:r>
            <a:r>
              <a:rPr lang="en-US" dirty="0"/>
              <a:t> is included with every copy of Excel. It gives you access to a wide variety of statistical functions including </a:t>
            </a:r>
            <a:r>
              <a:rPr lang="en-US" dirty="0">
                <a:hlinkClick r:id="rId2"/>
              </a:rPr>
              <a:t>histograms</a:t>
            </a:r>
            <a:r>
              <a:rPr lang="en-US" dirty="0"/>
              <a:t>, </a:t>
            </a:r>
            <a:r>
              <a:rPr lang="en-US" dirty="0">
                <a:hlinkClick r:id="rId3"/>
              </a:rPr>
              <a:t>correlation</a:t>
            </a:r>
            <a:r>
              <a:rPr lang="en-US" dirty="0"/>
              <a:t>, a range of </a:t>
            </a:r>
            <a:r>
              <a:rPr lang="en-US" dirty="0">
                <a:hlinkClick r:id="rId4"/>
              </a:rPr>
              <a:t>z-test</a:t>
            </a:r>
            <a:r>
              <a:rPr lang="en-US" dirty="0"/>
              <a:t> and </a:t>
            </a:r>
            <a:r>
              <a:rPr lang="en-US" dirty="0">
                <a:hlinkClick r:id="rId5"/>
              </a:rPr>
              <a:t>t-test</a:t>
            </a:r>
            <a:r>
              <a:rPr lang="en-US" dirty="0"/>
              <a:t> functions and a </a:t>
            </a:r>
            <a:r>
              <a:rPr lang="en-US" dirty="0">
                <a:hlinkClick r:id="rId6"/>
              </a:rPr>
              <a:t>random number generator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Once you load the Data Analysis </a:t>
            </a:r>
            <a:r>
              <a:rPr lang="en-US" dirty="0" err="1"/>
              <a:t>Toolpak</a:t>
            </a:r>
            <a:r>
              <a:rPr lang="en-US" dirty="0"/>
              <a:t> you can access it by clicking “Data Analysis” in the “Data” tab.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67712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-&gt; Options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4631" y="2844800"/>
            <a:ext cx="3333750" cy="246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5209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3449195"/>
            <a:ext cx="6777037" cy="1258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48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Click “Add-Ins.”</a:t>
            </a:r>
            <a:r>
              <a:rPr lang="en-US" sz="2800" dirty="0"/>
              <a:t> Add-Ins is listed at the bottom of the left-hand column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897" y="2324100"/>
            <a:ext cx="4647219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08743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200" b="1" dirty="0"/>
              <a:t>Click the “Go” button, next to </a:t>
            </a:r>
            <a:r>
              <a:rPr lang="en-US" sz="2200" b="1" i="1" dirty="0"/>
              <a:t>Manage Excel Add-Ins</a:t>
            </a:r>
            <a:r>
              <a:rPr lang="en-US" sz="2200" b="1" i="1" dirty="0" smtClean="0"/>
              <a:t>.</a:t>
            </a:r>
            <a:br>
              <a:rPr lang="en-US" sz="2200" b="1" i="1" dirty="0" smtClean="0"/>
            </a:br>
            <a:r>
              <a:rPr lang="en-US" sz="2200" dirty="0"/>
              <a:t> Manage Excel Add-Ins is at the very bottom of </a:t>
            </a:r>
            <a:r>
              <a:rPr lang="en-US" sz="2200" dirty="0" smtClean="0"/>
              <a:t>the pop</a:t>
            </a:r>
            <a:r>
              <a:rPr lang="en-US" dirty="0"/>
              <a:t> </a:t>
            </a:r>
            <a:r>
              <a:rPr lang="en-US" sz="2000" dirty="0"/>
              <a:t>up window, underneath the list of Add-In options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191" y="2324100"/>
            <a:ext cx="4332631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179035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Check the “Data Analysis </a:t>
            </a:r>
            <a:r>
              <a:rPr lang="en-US" b="1" dirty="0" err="1"/>
              <a:t>Toolpak</a:t>
            </a:r>
            <a:r>
              <a:rPr lang="en-US" b="1" dirty="0"/>
              <a:t>” check box.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995" y="2324100"/>
            <a:ext cx="2703022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892757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3695944"/>
            <a:ext cx="6777037" cy="764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989185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http://www.statisticshowto.com/excel-data-analysis-toolpak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http://www.statisticshowto.com/probability-and-statistics/t-test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1188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 -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Note: </a:t>
            </a:r>
            <a:r>
              <a:rPr lang="en-US" dirty="0"/>
              <a:t>Z test is performed when the variance of the two population are </a:t>
            </a:r>
            <a:r>
              <a:rPr lang="en-US" dirty="0" smtClean="0"/>
              <a:t>known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415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2728694"/>
            <a:ext cx="6777037" cy="2699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515147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Var.p</a:t>
            </a:r>
            <a:r>
              <a:rPr lang="en-US" dirty="0" smtClean="0"/>
              <a:t>(A2:A10)</a:t>
            </a:r>
          </a:p>
          <a:p>
            <a:r>
              <a:rPr lang="en-US" dirty="0"/>
              <a:t>=</a:t>
            </a:r>
            <a:r>
              <a:rPr lang="en-US" dirty="0" smtClean="0"/>
              <a:t>VAR.P(B2:B10)</a:t>
            </a:r>
          </a:p>
          <a:p>
            <a:endParaRPr lang="en-US" dirty="0"/>
          </a:p>
          <a:p>
            <a:r>
              <a:rPr lang="en-US" dirty="0"/>
              <a:t>calculate population variance of variable 1 and variable 2 with </a:t>
            </a:r>
            <a:r>
              <a:rPr lang="en-US" b="1" u="sng" dirty="0">
                <a:hlinkClick r:id="rId2"/>
              </a:rPr>
              <a:t>VAR.P</a:t>
            </a:r>
            <a:r>
              <a:rPr lang="en-US" dirty="0"/>
              <a:t> formula as shown below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792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Simply put, a z-score is the number of </a:t>
            </a:r>
            <a:r>
              <a:rPr lang="en-US" sz="2000" b="1" dirty="0">
                <a:hlinkClick r:id="rId2"/>
              </a:rPr>
              <a:t>standard deviations</a:t>
            </a:r>
            <a:r>
              <a:rPr lang="en-US" sz="2000" b="1" dirty="0"/>
              <a:t> from the mean a data point is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5994" y="2759075"/>
            <a:ext cx="4391025" cy="263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809479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Z-scores range from </a:t>
            </a:r>
            <a:r>
              <a:rPr lang="en-US" dirty="0">
                <a:solidFill>
                  <a:srgbClr val="00B050"/>
                </a:solidFill>
              </a:rPr>
              <a:t>-3 standard </a:t>
            </a:r>
            <a:r>
              <a:rPr lang="en-US" dirty="0"/>
              <a:t>deviations (which would fall to the far left of the normal distribution curve) up to </a:t>
            </a:r>
            <a:r>
              <a:rPr lang="en-US" dirty="0">
                <a:solidFill>
                  <a:srgbClr val="00B050"/>
                </a:solidFill>
              </a:rPr>
              <a:t>+3 standard deviations</a:t>
            </a:r>
            <a:r>
              <a:rPr lang="en-US" dirty="0"/>
              <a:t> (which would fall to the far right of the normal distribution curve). In order to use a z-score, you need to know the </a:t>
            </a:r>
            <a:r>
              <a:rPr lang="en-US" dirty="0">
                <a:hlinkClick r:id="rId2"/>
              </a:rPr>
              <a:t>mean</a:t>
            </a:r>
            <a:r>
              <a:rPr lang="en-US" dirty="0"/>
              <a:t> μ and also the population standard deviation σ.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867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42617" y="2324100"/>
            <a:ext cx="5777778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17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190" y="2324100"/>
            <a:ext cx="6670632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469267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3008429"/>
            <a:ext cx="6777037" cy="2139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592634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3309842"/>
            <a:ext cx="6777037" cy="1536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957848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negative </a:t>
            </a:r>
            <a:r>
              <a:rPr lang="en-US" dirty="0"/>
              <a:t>z-score </a:t>
            </a:r>
            <a:r>
              <a:rPr lang="en-US" dirty="0" smtClean="0"/>
              <a:t>,our </a:t>
            </a:r>
            <a:r>
              <a:rPr lang="en-US" dirty="0"/>
              <a:t>sample mean was less than the population mean.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4914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590" y="2324100"/>
            <a:ext cx="4677833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842753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9088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F-Test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The F-Test is used to test the null hypothesis that the </a:t>
            </a:r>
            <a:r>
              <a:rPr lang="en-US" b="1" dirty="0">
                <a:solidFill>
                  <a:srgbClr val="00B050"/>
                </a:solidFill>
              </a:rPr>
              <a:t>variances of two populations are equal.</a:t>
            </a:r>
          </a:p>
          <a:p>
            <a:pPr fontAlgn="base"/>
            <a:r>
              <a:rPr lang="en-US" dirty="0"/>
              <a:t>Below you can find the study hours of 6 female students and 5 male students.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08498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fontAlgn="base"/>
            <a:r>
              <a:rPr lang="en-US" b="1" dirty="0">
                <a:solidFill>
                  <a:srgbClr val="00B050"/>
                </a:solidFill>
              </a:rPr>
              <a:t>Important: </a:t>
            </a:r>
            <a:r>
              <a:rPr lang="en-US" dirty="0"/>
              <a:t>be sure that the variance of Variable 1 is higher than the variance of Variable 2. </a:t>
            </a:r>
            <a:endParaRPr lang="en-US" dirty="0" smtClean="0"/>
          </a:p>
          <a:p>
            <a:pPr fontAlgn="base"/>
            <a:r>
              <a:rPr lang="en-US" dirty="0" smtClean="0"/>
              <a:t>This </a:t>
            </a:r>
            <a:r>
              <a:rPr lang="en-US" dirty="0"/>
              <a:t>is the case, 160 &gt; 21.7. </a:t>
            </a:r>
            <a:endParaRPr lang="en-US" dirty="0" smtClean="0"/>
          </a:p>
          <a:p>
            <a:pPr fontAlgn="base"/>
            <a:r>
              <a:rPr lang="en-US" dirty="0" smtClean="0"/>
              <a:t>If </a:t>
            </a:r>
            <a:r>
              <a:rPr lang="en-US" dirty="0"/>
              <a:t>not, swap your data. As a result, Excel calculates the correct F value, </a:t>
            </a:r>
            <a:r>
              <a:rPr lang="en-US" b="1" dirty="0">
                <a:solidFill>
                  <a:srgbClr val="00B050"/>
                </a:solidFill>
              </a:rPr>
              <a:t>which is the ratio of Variance </a:t>
            </a:r>
            <a:r>
              <a:rPr lang="en-US" dirty="0"/>
              <a:t>1 to Variance 2 (</a:t>
            </a:r>
            <a:r>
              <a:rPr lang="en-US" b="1" dirty="0">
                <a:solidFill>
                  <a:srgbClr val="00B050"/>
                </a:solidFill>
              </a:rPr>
              <a:t>F = 160 / 21.7 = 7.373</a:t>
            </a:r>
            <a:r>
              <a:rPr lang="en-US" dirty="0"/>
              <a:t>).</a:t>
            </a:r>
          </a:p>
          <a:p>
            <a:pPr fontAlgn="base"/>
            <a:r>
              <a:rPr lang="en-US" dirty="0">
                <a:solidFill>
                  <a:srgbClr val="00B050"/>
                </a:solidFill>
              </a:rPr>
              <a:t>Conclusion: </a:t>
            </a:r>
            <a:r>
              <a:rPr lang="en-US" dirty="0"/>
              <a:t>if F &gt; F Critical one-tail, we reject the null hypothesis. </a:t>
            </a:r>
            <a:endParaRPr lang="en-US" dirty="0" smtClean="0"/>
          </a:p>
          <a:p>
            <a:pPr fontAlgn="base"/>
            <a:r>
              <a:rPr lang="en-US" dirty="0" smtClean="0"/>
              <a:t>This </a:t>
            </a:r>
            <a:r>
              <a:rPr lang="en-US" dirty="0"/>
              <a:t>is the case, 7.373 &gt; 6.256. Therefore, we reject the null hypothesis. </a:t>
            </a:r>
            <a:endParaRPr lang="en-US" dirty="0" smtClean="0"/>
          </a:p>
          <a:p>
            <a:pPr fontAlgn="base"/>
            <a:r>
              <a:rPr lang="en-US" dirty="0" smtClean="0"/>
              <a:t>The </a:t>
            </a:r>
            <a:r>
              <a:rPr lang="en-US" dirty="0"/>
              <a:t>variances of the two populations are unequal.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3534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F-Value  : On Variance</a:t>
            </a:r>
          </a:p>
          <a:p>
            <a:r>
              <a:rPr lang="en-US" dirty="0" smtClean="0"/>
              <a:t>Z-Value:  on standard Deviation</a:t>
            </a:r>
          </a:p>
          <a:p>
            <a:r>
              <a:rPr lang="en-US" dirty="0" smtClean="0"/>
              <a:t>T-value : On mean </a:t>
            </a:r>
          </a:p>
          <a:p>
            <a:endParaRPr lang="en-US" dirty="0"/>
          </a:p>
          <a:p>
            <a:r>
              <a:rPr lang="en-US" dirty="0" smtClean="0"/>
              <a:t>P-value: On which all the above will be </a:t>
            </a:r>
            <a:r>
              <a:rPr lang="en-US" b="1" dirty="0" smtClean="0">
                <a:solidFill>
                  <a:srgbClr val="00B050"/>
                </a:solidFill>
              </a:rPr>
              <a:t>VERIFIED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6399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Anova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en-US" dirty="0" smtClean="0"/>
              <a:t>single </a:t>
            </a:r>
            <a:r>
              <a:rPr lang="en-US" dirty="0"/>
              <a:t>factor ANOVA (analysis of variance) in Excel. </a:t>
            </a:r>
            <a:endParaRPr lang="en-US" dirty="0" smtClean="0"/>
          </a:p>
          <a:p>
            <a:pPr fontAlgn="base"/>
            <a:r>
              <a:rPr lang="en-US" dirty="0" smtClean="0"/>
              <a:t>A </a:t>
            </a:r>
            <a:r>
              <a:rPr lang="en-US" dirty="0"/>
              <a:t>single factor or one-way ANOVA is used to test the null hypothesis that the </a:t>
            </a:r>
            <a:r>
              <a:rPr lang="en-US" b="1" dirty="0">
                <a:solidFill>
                  <a:srgbClr val="00B050"/>
                </a:solidFill>
              </a:rPr>
              <a:t>means of several populations are all equal.</a:t>
            </a:r>
          </a:p>
          <a:p>
            <a:pPr fontAlgn="base"/>
            <a:r>
              <a:rPr lang="en-US" dirty="0"/>
              <a:t>Below you can find the salaries of people who have a degree in economics, medicine or history.</a:t>
            </a:r>
          </a:p>
          <a:p>
            <a:pPr fontAlgn="base"/>
            <a:r>
              <a:rPr lang="en-US" dirty="0"/>
              <a:t>H</a:t>
            </a:r>
            <a:r>
              <a:rPr lang="en-US" baseline="-25000" dirty="0"/>
              <a:t>0</a:t>
            </a:r>
            <a:r>
              <a:rPr lang="en-US" dirty="0"/>
              <a:t>: μ</a:t>
            </a:r>
            <a:r>
              <a:rPr lang="en-US" baseline="-25000" dirty="0"/>
              <a:t>1</a:t>
            </a:r>
            <a:r>
              <a:rPr lang="en-US" dirty="0"/>
              <a:t> = μ</a:t>
            </a:r>
            <a:r>
              <a:rPr lang="en-US" baseline="-25000" dirty="0"/>
              <a:t>2</a:t>
            </a:r>
            <a:r>
              <a:rPr lang="en-US" dirty="0"/>
              <a:t> = μ</a:t>
            </a:r>
            <a:r>
              <a:rPr lang="en-US" baseline="-25000" dirty="0"/>
              <a:t>3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: at least one of the means is different.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4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Null </a:t>
            </a:r>
            <a:r>
              <a:rPr lang="en-US" dirty="0"/>
              <a:t>hypothesis</a:t>
            </a:r>
          </a:p>
          <a:p>
            <a:r>
              <a:rPr lang="en-US" dirty="0"/>
              <a:t>Rejecting null </a:t>
            </a:r>
            <a:r>
              <a:rPr lang="en-US" dirty="0" smtClean="0"/>
              <a:t>hypothesis - Alternative</a:t>
            </a:r>
            <a:endParaRPr lang="en-US" dirty="0"/>
          </a:p>
          <a:p>
            <a:r>
              <a:rPr lang="en-US" i="1" dirty="0"/>
              <a:t>A researcher thinks </a:t>
            </a:r>
            <a:r>
              <a:rPr lang="en-US" i="1" dirty="0" smtClean="0"/>
              <a:t>that</a:t>
            </a:r>
          </a:p>
          <a:p>
            <a:r>
              <a:rPr lang="en-US" i="1" dirty="0" smtClean="0"/>
              <a:t>if </a:t>
            </a:r>
            <a:r>
              <a:rPr lang="en-US" i="1" dirty="0"/>
              <a:t>knee surgery patients go to physical therapy </a:t>
            </a:r>
            <a:r>
              <a:rPr lang="en-US" b="1" i="1" dirty="0"/>
              <a:t>twice a week </a:t>
            </a:r>
            <a:r>
              <a:rPr lang="en-US" i="1" dirty="0"/>
              <a:t>(</a:t>
            </a:r>
            <a:r>
              <a:rPr lang="en-US" i="1" dirty="0">
                <a:solidFill>
                  <a:srgbClr val="FF0000"/>
                </a:solidFill>
              </a:rPr>
              <a:t>instead of 3 times</a:t>
            </a:r>
            <a:r>
              <a:rPr lang="en-US" i="1" dirty="0"/>
              <a:t>), </a:t>
            </a:r>
            <a:endParaRPr lang="en-US" i="1" dirty="0" smtClean="0"/>
          </a:p>
          <a:p>
            <a:r>
              <a:rPr lang="en-US" i="1" dirty="0" smtClean="0"/>
              <a:t>their </a:t>
            </a:r>
            <a:r>
              <a:rPr lang="en-US" i="1" dirty="0"/>
              <a:t>recovery period will be longer. </a:t>
            </a:r>
            <a:endParaRPr lang="en-US" i="1" dirty="0" smtClean="0"/>
          </a:p>
          <a:p>
            <a:r>
              <a:rPr lang="en-US" i="1" dirty="0" smtClean="0">
                <a:hlinkClick r:id="rId2"/>
              </a:rPr>
              <a:t>Average</a:t>
            </a:r>
            <a:r>
              <a:rPr lang="en-US" i="1" dirty="0">
                <a:hlinkClick r:id="rId2"/>
              </a:rPr>
              <a:t> </a:t>
            </a:r>
            <a:r>
              <a:rPr lang="en-US" i="1" dirty="0"/>
              <a:t>recovery times for knee surgery patients is 8.2 weeks. </a:t>
            </a:r>
          </a:p>
          <a:p>
            <a:r>
              <a:rPr lang="en-US" dirty="0"/>
              <a:t>H</a:t>
            </a:r>
            <a:r>
              <a:rPr lang="en-US" baseline="-25000" dirty="0"/>
              <a:t>0</a:t>
            </a:r>
            <a:r>
              <a:rPr lang="en-US" dirty="0"/>
              <a:t> </a:t>
            </a:r>
            <a:r>
              <a:rPr lang="el-GR" dirty="0"/>
              <a:t>μ ≤ 8.2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17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80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 </a:t>
            </a:r>
            <a:r>
              <a:rPr lang="en-US" dirty="0"/>
              <a:t>if F &gt; F </a:t>
            </a:r>
            <a:r>
              <a:rPr lang="en-US" dirty="0" err="1"/>
              <a:t>crit</a:t>
            </a:r>
            <a:r>
              <a:rPr lang="en-US" dirty="0"/>
              <a:t>, we reject the null hypothesis. This is the case, 15.196 &gt; 3.443. </a:t>
            </a:r>
            <a:endParaRPr lang="en-US" dirty="0" smtClean="0"/>
          </a:p>
          <a:p>
            <a:r>
              <a:rPr lang="en-US" dirty="0" smtClean="0"/>
              <a:t>Therefore</a:t>
            </a:r>
            <a:r>
              <a:rPr lang="en-US" dirty="0"/>
              <a:t>, we reject the null hypothesis.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means of the three populations are not all equal. </a:t>
            </a:r>
            <a:endParaRPr lang="en-US" dirty="0" smtClean="0"/>
          </a:p>
          <a:p>
            <a:r>
              <a:rPr lang="en-US" dirty="0" smtClean="0"/>
              <a:t>At </a:t>
            </a:r>
            <a:r>
              <a:rPr lang="en-US" dirty="0"/>
              <a:t>least one of the means is different. However, the ANOVA does not tell you where the difference lies.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/>
              <a:t>need a </a:t>
            </a:r>
            <a:r>
              <a:rPr lang="en-US" dirty="0">
                <a:hlinkClick r:id="rId2"/>
              </a:rPr>
              <a:t>t-Test</a:t>
            </a:r>
            <a:r>
              <a:rPr lang="en-US" dirty="0"/>
              <a:t> to test each pair of means.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0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590" y="2324100"/>
            <a:ext cx="4677833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866860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1319" y="3316287"/>
            <a:ext cx="3000375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871202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823913"/>
            <a:ext cx="6296025" cy="521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5202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02644" y="2354262"/>
            <a:ext cx="4657725" cy="344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By Pavan Gudipati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0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436</TotalTime>
  <Words>1226</Words>
  <Application>Microsoft Office PowerPoint</Application>
  <PresentationFormat>On-screen Show (4:3)</PresentationFormat>
  <Paragraphs>267</Paragraphs>
  <Slides>84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85" baseType="lpstr">
      <vt:lpstr>Austin</vt:lpstr>
      <vt:lpstr>Hypothesis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 Error 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Chi-Square</vt:lpstr>
      <vt:lpstr>Chi Sqaure - Independent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Is this Happened by choice?</vt:lpstr>
      <vt:lpstr>p-VALUE</vt:lpstr>
      <vt:lpstr>ANOVA test</vt:lpstr>
      <vt:lpstr>What Does “One-Way” or “Two-Way Mean? </vt:lpstr>
      <vt:lpstr>PowerPoint Presentation</vt:lpstr>
      <vt:lpstr>PowerPoint Presentation</vt:lpstr>
      <vt:lpstr>Crosstab Analysis</vt:lpstr>
      <vt:lpstr>One Sample Z Test </vt:lpstr>
      <vt:lpstr>Z Table</vt:lpstr>
      <vt:lpstr>PowerPoint Presentation</vt:lpstr>
      <vt:lpstr>PowerPoint Presentation</vt:lpstr>
      <vt:lpstr>Student’s t distribution </vt:lpstr>
      <vt:lpstr>PowerPoint Presentation</vt:lpstr>
      <vt:lpstr>PowerPoint Presentation</vt:lpstr>
      <vt:lpstr>T Test </vt:lpstr>
      <vt:lpstr>PowerPoint Presentation</vt:lpstr>
      <vt:lpstr>PowerPoint Presentation</vt:lpstr>
      <vt:lpstr>t score</vt:lpstr>
      <vt:lpstr>PowerPoint Presentation</vt:lpstr>
      <vt:lpstr>PowerPoint Presentation</vt:lpstr>
      <vt:lpstr>PowerPoint Presentation</vt:lpstr>
      <vt:lpstr>T score in Excel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Excel Data Analysis ToolPak </vt:lpstr>
      <vt:lpstr>File -&gt; Options</vt:lpstr>
      <vt:lpstr>Click “Add-Ins.” Add-Ins is listed at the bottom of the left-hand column</vt:lpstr>
      <vt:lpstr>Click the “Go” button, next to Manage Excel Add-Ins.  Manage Excel Add-Ins is at the very bottom of the pop up window, underneath the list of Add-In options.</vt:lpstr>
      <vt:lpstr>Check the “Data Analysis Toolpak” check box.</vt:lpstr>
      <vt:lpstr>PowerPoint Presentation</vt:lpstr>
      <vt:lpstr>PowerPoint Presentation</vt:lpstr>
      <vt:lpstr>Z - test</vt:lpstr>
      <vt:lpstr>PowerPoint Presentation</vt:lpstr>
      <vt:lpstr>PowerPoint Presentation</vt:lpstr>
      <vt:lpstr>Simply put, a z-score is the number of standard deviations from the mean a data point 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F-Test</vt:lpstr>
      <vt:lpstr>PowerPoint Presentation</vt:lpstr>
      <vt:lpstr>PowerPoint Presentation</vt:lpstr>
      <vt:lpstr>Anova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Hypothesis</dc:title>
  <dc:creator>radha</dc:creator>
  <cp:lastModifiedBy>radha</cp:lastModifiedBy>
  <cp:revision>85</cp:revision>
  <dcterms:created xsi:type="dcterms:W3CDTF">2018-09-14T17:45:42Z</dcterms:created>
  <dcterms:modified xsi:type="dcterms:W3CDTF">2018-09-15T18:24:54Z</dcterms:modified>
</cp:coreProperties>
</file>

<file path=docProps/thumbnail.jpeg>
</file>